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58" r:id="rId4"/>
    <p:sldId id="259" r:id="rId5"/>
    <p:sldId id="260" r:id="rId6"/>
    <p:sldId id="261" r:id="rId7"/>
    <p:sldId id="262" r:id="rId8"/>
    <p:sldId id="263" r:id="rId9"/>
    <p:sldId id="264" r:id="rId10"/>
    <p:sldId id="265" r:id="rId11"/>
    <p:sldId id="266" r:id="rId12"/>
    <p:sldId id="285" r:id="rId13"/>
    <p:sldId id="267" r:id="rId14"/>
    <p:sldId id="268" r:id="rId15"/>
    <p:sldId id="269" r:id="rId16"/>
    <p:sldId id="270" r:id="rId17"/>
    <p:sldId id="271" r:id="rId18"/>
    <p:sldId id="272" r:id="rId19"/>
    <p:sldId id="304" r:id="rId20"/>
    <p:sldId id="273" r:id="rId21"/>
    <p:sldId id="274" r:id="rId22"/>
    <p:sldId id="275" r:id="rId23"/>
    <p:sldId id="276" r:id="rId24"/>
    <p:sldId id="277" r:id="rId25"/>
    <p:sldId id="278" r:id="rId26"/>
    <p:sldId id="279" r:id="rId27"/>
    <p:sldId id="280" r:id="rId28"/>
    <p:sldId id="281" r:id="rId29"/>
    <p:sldId id="282" r:id="rId30"/>
    <p:sldId id="286" r:id="rId31"/>
    <p:sldId id="287" r:id="rId32"/>
    <p:sldId id="283" r:id="rId33"/>
    <p:sldId id="284"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 id="306" r:id="rId51"/>
    <p:sldId id="307" r:id="rId52"/>
    <p:sldId id="308"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57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2002234"/>
          </a:xfrm>
        </p:spPr>
        <p:txBody>
          <a:bodyPr>
            <a:noAutofit/>
          </a:bodyPr>
          <a:lstStyle/>
          <a:p>
            <a:r>
              <a:rPr lang="en-US" sz="8000" dirty="0" smtClean="0">
                <a:solidFill>
                  <a:srgbClr val="FF0000"/>
                </a:solidFill>
                <a:latin typeface="Arial Black" pitchFamily="34" charset="0"/>
              </a:rPr>
              <a:t>THE WORLD AROUND US</a:t>
            </a:r>
            <a:endParaRPr lang="ru-RU" sz="8000" dirty="0">
              <a:solidFill>
                <a:srgbClr val="FF0000"/>
              </a:solidFill>
              <a:latin typeface="Arial Black" pitchFamily="34" charset="0"/>
            </a:endParaRPr>
          </a:p>
        </p:txBody>
      </p:sp>
      <p:pic>
        <p:nvPicPr>
          <p:cNvPr id="28674" name="Picture 2" descr="http://s3-media2.fl.yelpassets.com/bphoto/tsSf2F1scmuxlJPl1zhEnA/ls.jpg"/>
          <p:cNvPicPr>
            <a:picLocks noChangeAspect="1" noChangeArrowheads="1"/>
          </p:cNvPicPr>
          <p:nvPr/>
        </p:nvPicPr>
        <p:blipFill>
          <a:blip r:embed="rId2" cstate="print"/>
          <a:srcRect/>
          <a:stretch>
            <a:fillRect/>
          </a:stretch>
        </p:blipFill>
        <p:spPr bwMode="auto">
          <a:xfrm>
            <a:off x="2627784" y="2420888"/>
            <a:ext cx="4109442" cy="4109442"/>
          </a:xfrm>
          <a:prstGeom prst="rect">
            <a:avLst/>
          </a:prstGeom>
          <a:noFill/>
        </p:spPr>
      </p:pic>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tigerday.org/wp-content/uploads/2013/04/HD-Tiger-Wallpapers-Wallpapers-fever.jpg"/>
          <p:cNvPicPr>
            <a:picLocks noChangeAspect="1" noChangeArrowheads="1"/>
          </p:cNvPicPr>
          <p:nvPr/>
        </p:nvPicPr>
        <p:blipFill>
          <a:blip r:embed="rId2" cstate="print"/>
          <a:srcRect/>
          <a:stretch>
            <a:fillRect/>
          </a:stretch>
        </p:blipFill>
        <p:spPr bwMode="auto">
          <a:xfrm>
            <a:off x="0" y="0"/>
            <a:ext cx="9147616" cy="6858000"/>
          </a:xfrm>
          <a:prstGeom prst="rect">
            <a:avLst/>
          </a:prstGeom>
          <a:noFill/>
        </p:spPr>
      </p:pic>
    </p:spTree>
  </p:cSld>
  <p:clrMapOvr>
    <a:masterClrMapping/>
  </p:clrMapOvr>
  <p:transition>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thewallpapers.org/photo/21585/LIon-Resting.jpg"/>
          <p:cNvPicPr>
            <a:picLocks noChangeAspect="1" noChangeArrowheads="1"/>
          </p:cNvPicPr>
          <p:nvPr/>
        </p:nvPicPr>
        <p:blipFill>
          <a:blip r:embed="rId2" cstate="print"/>
          <a:srcRect/>
          <a:stretch>
            <a:fillRect/>
          </a:stretch>
        </p:blipFill>
        <p:spPr bwMode="auto">
          <a:xfrm>
            <a:off x="0" y="0"/>
            <a:ext cx="9147616" cy="6858000"/>
          </a:xfrm>
          <a:prstGeom prst="rect">
            <a:avLst/>
          </a:prstGeom>
          <a:noFill/>
        </p:spPr>
      </p:pic>
    </p:spTree>
  </p:cSld>
  <p:clrMapOvr>
    <a:masterClrMapping/>
  </p:clrMapOvr>
  <p:transition>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hdwallpapersn.com/wp-content/uploads/2015/03/wolf-pictures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d31iz13wqnuee7.cloudfront.net/wp-content/uploads/2015/02/green_tree_frog_by_lifeofageek-d4r7xc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birdworld.co.uk/management/wp-content/uploads/2014/01/rabbit-brown-grass.jpg"/>
          <p:cNvPicPr>
            <a:picLocks noChangeAspect="1" noChangeArrowheads="1"/>
          </p:cNvPicPr>
          <p:nvPr/>
        </p:nvPicPr>
        <p:blipFill>
          <a:blip r:embed="rId2" cstate="print"/>
          <a:srcRect/>
          <a:stretch>
            <a:fillRect/>
          </a:stretch>
        </p:blipFill>
        <p:spPr bwMode="auto">
          <a:xfrm>
            <a:off x="0" y="0"/>
            <a:ext cx="9144000" cy="6874482"/>
          </a:xfrm>
          <a:prstGeom prst="rect">
            <a:avLst/>
          </a:prstGeom>
          <a:noFill/>
        </p:spPr>
      </p:pic>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одержимое 4"/>
          <p:cNvSpPr>
            <a:spLocks noGrp="1"/>
          </p:cNvSpPr>
          <p:nvPr>
            <p:ph idx="1"/>
          </p:nvPr>
        </p:nvSpPr>
        <p:spPr/>
        <p:txBody>
          <a:bodyPr/>
          <a:lstStyle/>
          <a:p>
            <a:endParaRPr lang="ru-RU"/>
          </a:p>
        </p:txBody>
      </p:sp>
      <p:pic>
        <p:nvPicPr>
          <p:cNvPr id="16386" name="Picture 2" descr="http://harperaspreywildliferescue.co.uk/blog/wp-content/uploads/2013/03/Brown_Hare_08_3_email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split orient="vert" dir="in"/>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herprman.com/wp-content/gallery/smooth-green-snake/green-snake-2.JPG"/>
          <p:cNvPicPr>
            <a:picLocks noChangeAspect="1" noChangeArrowheads="1"/>
          </p:cNvPicPr>
          <p:nvPr/>
        </p:nvPicPr>
        <p:blipFill>
          <a:blip r:embed="rId2" cstate="print"/>
          <a:srcRect/>
          <a:stretch>
            <a:fillRect/>
          </a:stretch>
        </p:blipFill>
        <p:spPr bwMode="auto">
          <a:xfrm>
            <a:off x="-1" y="0"/>
            <a:ext cx="9128533" cy="6858000"/>
          </a:xfrm>
          <a:prstGeom prst="rect">
            <a:avLst/>
          </a:prstGeom>
          <a:noFill/>
        </p:spPr>
      </p:pic>
    </p:spTree>
  </p:cSld>
  <p:clrMapOvr>
    <a:masterClrMapping/>
  </p:clrMapOvr>
  <p:transition>
    <p:randomBa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heartsfile.com/wp-content/uploads/2013/11/squirrel_monkey_by_neonstz.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heel spokes="8"/>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wypols.com/wp-content/uploads/2014/02/BearWaving.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checke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hdwallpaperscool.com/wp-content/uploads/2014/03/awesome-kangaroo-hd-desktop-wallpaper-new-background-widescreen-kangaroo-animals-pictures-free-download.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0" y="0"/>
            <a:ext cx="9144000" cy="6669360"/>
          </a:xfrm>
          <a:prstGeom prst="star24">
            <a:avLst>
              <a:gd name="adj" fmla="val 37500"/>
            </a:avLst>
          </a:prstGeom>
          <a:gradFill>
            <a:gsLst>
              <a:gs pos="0">
                <a:srgbClr val="FFF200"/>
              </a:gs>
              <a:gs pos="45000">
                <a:srgbClr val="FF7A00"/>
              </a:gs>
              <a:gs pos="70000">
                <a:srgbClr val="FF0300"/>
              </a:gs>
              <a:gs pos="100000">
                <a:srgbClr val="4D0808"/>
              </a:gs>
            </a:gsLst>
            <a:lin ang="5400000" scaled="0"/>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800" b="1" i="0" u="none" strike="noStrike" cap="none" normalizeH="0" baseline="0" dirty="0" smtClean="0">
                <a:ln>
                  <a:noFill/>
                </a:ln>
                <a:effectLst/>
                <a:latin typeface="Times New Roman" pitchFamily="18" charset="0"/>
                <a:cs typeface="Arial" pitchFamily="34" charset="0"/>
              </a:rPr>
              <a:t>ANIMAL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800" b="1" i="0" u="none" strike="noStrike" cap="none" normalizeH="0" baseline="0" dirty="0" smtClean="0">
                <a:ln>
                  <a:noFill/>
                </a:ln>
                <a:effectLst/>
                <a:latin typeface="Times New Roman" pitchFamily="18" charset="0"/>
                <a:cs typeface="Arial" pitchFamily="34" charset="0"/>
              </a:rPr>
              <a:t>WORLD</a:t>
            </a:r>
            <a:endParaRPr kumimoji="0" lang="ru-RU" sz="8800" b="0" i="0" u="none" strike="noStrike" cap="none" normalizeH="0" baseline="0" dirty="0" smtClean="0">
              <a:ln>
                <a:noFill/>
              </a:ln>
              <a:effectLst/>
              <a:latin typeface="Arial" pitchFamily="34" charset="0"/>
              <a:cs typeface="Arial" pitchFamily="34" charset="0"/>
            </a:endParaRPr>
          </a:p>
        </p:txBody>
      </p:sp>
    </p:spTree>
  </p:cSld>
  <p:clrMapOvr>
    <a:masterClrMapping/>
  </p:clrMapOvr>
  <p:transition>
    <p:wheel spokes="8"/>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newsliteimgs.s3.amazonaws.com/091008_pigs3.jpg"/>
          <p:cNvPicPr>
            <a:picLocks noChangeAspect="1" noChangeArrowheads="1"/>
          </p:cNvPicPr>
          <p:nvPr/>
        </p:nvPicPr>
        <p:blipFill>
          <a:blip r:embed="rId2" cstate="print"/>
          <a:srcRect/>
          <a:stretch>
            <a:fillRect/>
          </a:stretch>
        </p:blipFill>
        <p:spPr bwMode="auto">
          <a:xfrm>
            <a:off x="0" y="0"/>
            <a:ext cx="9173210" cy="6858000"/>
          </a:xfrm>
          <a:prstGeom prst="rect">
            <a:avLst/>
          </a:prstGeom>
          <a:noFill/>
        </p:spPr>
      </p:pic>
    </p:spTree>
  </p:cSld>
  <p:clrMapOvr>
    <a:masterClrMapping/>
  </p:clrMapOvr>
  <p:transition>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tatic1.squarespace.com/static/506a0eb4e4b00f5f2f4b3558/t/538638bae4b08ef76a1ab627/1401305275131/"/>
          <p:cNvPicPr>
            <a:picLocks noChangeAspect="1" noChangeArrowheads="1"/>
          </p:cNvPicPr>
          <p:nvPr/>
        </p:nvPicPr>
        <p:blipFill>
          <a:blip r:embed="rId2" cstate="print"/>
          <a:srcRect/>
          <a:stretch>
            <a:fillRect/>
          </a:stretch>
        </p:blipFill>
        <p:spPr bwMode="auto">
          <a:xfrm>
            <a:off x="-1" y="0"/>
            <a:ext cx="9195387" cy="6858000"/>
          </a:xfrm>
          <a:prstGeom prst="rect">
            <a:avLst/>
          </a:prstGeom>
          <a:noFill/>
        </p:spPr>
      </p:pic>
    </p:spTree>
  </p:cSld>
  <p:clrMapOvr>
    <a:masterClrMapping/>
  </p:clrMapOvr>
  <p:transition>
    <p:newsfla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odishasamaya.com/news/wp-content/uploads/2015/01/elephant-latest-hd-wallpaper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ll dir="l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guim.co.uk/sys-images/Education/Pix/pictures/2010/4/8/1270737001324/Some-cows-had-resting-tim-001.jpg"/>
          <p:cNvPicPr>
            <a:picLocks noChangeAspect="1" noChangeArrowheads="1"/>
          </p:cNvPicPr>
          <p:nvPr/>
        </p:nvPicPr>
        <p:blipFill>
          <a:blip r:embed="rId2" cstate="print"/>
          <a:srcRect/>
          <a:stretch>
            <a:fillRect/>
          </a:stretch>
        </p:blipFill>
        <p:spPr bwMode="auto">
          <a:xfrm>
            <a:off x="-1" y="0"/>
            <a:ext cx="9195387" cy="6858000"/>
          </a:xfrm>
          <a:prstGeom prst="rect">
            <a:avLst/>
          </a:prstGeom>
          <a:noFill/>
        </p:spPr>
      </p:pic>
    </p:spTree>
  </p:cSld>
  <p:clrMapOvr>
    <a:masterClrMapping/>
  </p:clrMapOvr>
  <p:transition>
    <p:checke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zateevo.ru/userfiles/image/Zveri_Dikie/Zebra/chapmanszebra1.JPG"/>
          <p:cNvPicPr>
            <a:picLocks noChangeAspect="1" noChangeArrowheads="1"/>
          </p:cNvPicPr>
          <p:nvPr/>
        </p:nvPicPr>
        <p:blipFill>
          <a:blip r:embed="rId2" cstate="print"/>
          <a:srcRect/>
          <a:stretch>
            <a:fillRect/>
          </a:stretch>
        </p:blipFill>
        <p:spPr bwMode="auto">
          <a:xfrm>
            <a:off x="0" y="0"/>
            <a:ext cx="9183824" cy="6858000"/>
          </a:xfrm>
          <a:prstGeom prst="rect">
            <a:avLst/>
          </a:prstGeom>
          <a:noFill/>
        </p:spPr>
      </p:pic>
    </p:spTree>
  </p:cSld>
  <p:clrMapOvr>
    <a:masterClrMapping/>
  </p:clrMapOvr>
  <p:transition>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i.ytimg.com/vi/O2iF6AbCYuQ/maxresdefault.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pull dir="l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z-animals.com/media/animals/images/original/mouse.jpg"/>
          <p:cNvPicPr>
            <a:picLocks noChangeAspect="1" noChangeArrowheads="1"/>
          </p:cNvPicPr>
          <p:nvPr/>
        </p:nvPicPr>
        <p:blipFill>
          <a:blip r:embed="rId2" cstate="print"/>
          <a:srcRect/>
          <a:stretch>
            <a:fillRect/>
          </a:stretch>
        </p:blipFill>
        <p:spPr bwMode="auto">
          <a:xfrm>
            <a:off x="0" y="0"/>
            <a:ext cx="9119392" cy="6858000"/>
          </a:xfrm>
          <a:prstGeom prst="rect">
            <a:avLst/>
          </a:prstGeom>
          <a:noFill/>
        </p:spPr>
      </p:pic>
    </p:spTree>
  </p:cSld>
  <p:clrMapOvr>
    <a:masterClrMapping/>
  </p:clrMapOvr>
  <p:transition>
    <p:whee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factzoo.com/sites/all/img/mammals/even-ungulates/tall-giraffe.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ransition>
    <p:zoom dir="in"/>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horsebreedsinfo.com/images/black_horse_running.jpg"/>
          <p:cNvPicPr>
            <a:picLocks noChangeAspect="1" noChangeArrowheads="1"/>
          </p:cNvPicPr>
          <p:nvPr/>
        </p:nvPicPr>
        <p:blipFill>
          <a:blip r:embed="rId2" cstate="print"/>
          <a:srcRect/>
          <a:stretch>
            <a:fillRect/>
          </a:stretch>
        </p:blipFill>
        <p:spPr bwMode="auto">
          <a:xfrm>
            <a:off x="0" y="-1"/>
            <a:ext cx="9144000" cy="6885735"/>
          </a:xfrm>
          <a:prstGeom prst="rect">
            <a:avLst/>
          </a:prstGeom>
          <a:noFill/>
        </p:spPr>
      </p:pic>
    </p:spTree>
  </p:cSld>
  <p:clrMapOvr>
    <a:masterClrMapping/>
  </p:clrMapOvr>
  <p:transition>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c/c4/Lleyn_sheep.jpg"/>
          <p:cNvPicPr>
            <a:picLocks noChangeAspect="1" noChangeArrowheads="1"/>
          </p:cNvPicPr>
          <p:nvPr/>
        </p:nvPicPr>
        <p:blipFill>
          <a:blip r:embed="rId2" cstate="print"/>
          <a:srcRect/>
          <a:stretch>
            <a:fillRect/>
          </a:stretch>
        </p:blipFill>
        <p:spPr bwMode="auto">
          <a:xfrm>
            <a:off x="0" y="0"/>
            <a:ext cx="9143727" cy="6858000"/>
          </a:xfrm>
          <a:prstGeom prst="rect">
            <a:avLst/>
          </a:prstGeom>
          <a:noFill/>
        </p:spPr>
      </p:pic>
    </p:spTree>
  </p:cSld>
  <p:clrMapOvr>
    <a:masterClrMapping/>
  </p:clrMapOvr>
  <p:transition>
    <p:check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p1.pichost.me/640/66/1906823.jpg"/>
          <p:cNvPicPr>
            <a:picLocks noChangeAspect="1" noChangeArrowheads="1"/>
          </p:cNvPicPr>
          <p:nvPr/>
        </p:nvPicPr>
        <p:blipFill>
          <a:blip r:embed="rId2" cstate="print"/>
          <a:srcRect/>
          <a:stretch>
            <a:fillRect/>
          </a:stretch>
        </p:blipFill>
        <p:spPr bwMode="auto">
          <a:xfrm>
            <a:off x="0" y="0"/>
            <a:ext cx="9173210" cy="6858000"/>
          </a:xfrm>
          <a:prstGeom prst="rect">
            <a:avLst/>
          </a:prstGeom>
          <a:noFill/>
        </p:spPr>
      </p:pic>
    </p:spTree>
  </p:cSld>
  <p:clrMapOvr>
    <a:masterClrMapping/>
  </p:clrMapOvr>
  <p:transition>
    <p:pull dir="l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namonitore.ru/uploads/catalog/paskha/zheltiy_tsiplenok_1024.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ransition>
    <p:newsfla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animalspicwallpaper.com/wp-content/uploads/2013/11/goose1.jpg"/>
          <p:cNvPicPr>
            <a:picLocks noChangeAspect="1" noChangeArrowheads="1"/>
          </p:cNvPicPr>
          <p:nvPr/>
        </p:nvPicPr>
        <p:blipFill>
          <a:blip r:embed="rId2" cstate="print"/>
          <a:srcRect/>
          <a:stretch>
            <a:fillRect/>
          </a:stretch>
        </p:blipFill>
        <p:spPr bwMode="auto">
          <a:xfrm>
            <a:off x="0" y="-1"/>
            <a:ext cx="9144000" cy="6894451"/>
          </a:xfrm>
          <a:prstGeom prst="rect">
            <a:avLst/>
          </a:prstGeom>
          <a:noFill/>
        </p:spPr>
      </p:pic>
    </p:spTree>
  </p:cSld>
  <p:clrMapOvr>
    <a:masterClrMapping/>
  </p:clrMapOvr>
  <p:transition>
    <p:diamon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a/a1/Mallard2.jpg"/>
          <p:cNvPicPr>
            <a:picLocks noChangeAspect="1" noChangeArrowheads="1"/>
          </p:cNvPicPr>
          <p:nvPr/>
        </p:nvPicPr>
        <p:blipFill>
          <a:blip r:embed="rId2" cstate="print"/>
          <a:srcRect/>
          <a:stretch>
            <a:fillRect/>
          </a:stretch>
        </p:blipFill>
        <p:spPr bwMode="auto">
          <a:xfrm>
            <a:off x="0" y="-1"/>
            <a:ext cx="9144000" cy="6948563"/>
          </a:xfrm>
          <a:prstGeom prst="rect">
            <a:avLst/>
          </a:prstGeom>
          <a:noFill/>
        </p:spPr>
      </p:pic>
    </p:spTree>
  </p:cSld>
  <p:clrMapOvr>
    <a:masterClrMapping/>
  </p:clrMapOvr>
  <p:transition>
    <p:comb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d/da/Norwegian_hen.jpg"/>
          <p:cNvPicPr>
            <a:picLocks noChangeAspect="1" noChangeArrowheads="1"/>
          </p:cNvPicPr>
          <p:nvPr/>
        </p:nvPicPr>
        <p:blipFill>
          <a:blip r:embed="rId2" cstate="print"/>
          <a:srcRect/>
          <a:stretch>
            <a:fillRect/>
          </a:stretch>
        </p:blipFill>
        <p:spPr bwMode="auto">
          <a:xfrm>
            <a:off x="0" y="-1"/>
            <a:ext cx="9144000" cy="6858001"/>
          </a:xfrm>
          <a:prstGeom prst="rect">
            <a:avLst/>
          </a:prstGeom>
          <a:noFill/>
        </p:spPr>
      </p:pic>
    </p:spTree>
  </p:cSld>
  <p:clrMapOvr>
    <a:masterClrMapping/>
  </p:clrMapOvr>
  <p:transition>
    <p:wheel spokes="8"/>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0" y="82927"/>
            <a:ext cx="4644008" cy="108645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514350" marR="0" lvl="0" indent="-514350" algn="l" defTabSz="914400" rtl="0" eaLnBrk="1" fontAlgn="base" latinLnBrk="0" hangingPunct="1">
              <a:lnSpc>
                <a:spcPct val="100000"/>
              </a:lnSpc>
              <a:spcBef>
                <a:spcPct val="0"/>
              </a:spcBef>
              <a:spcAft>
                <a:spcPct val="0"/>
              </a:spcAft>
              <a:buClrTx/>
              <a:buSzTx/>
              <a:buFontTx/>
              <a:buAutoNum type="arabicParenR"/>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It can swim. It is green. It is long.</a:t>
            </a: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2) It is a domestic animal. It can run and jump. It likes milk very much. </a:t>
            </a:r>
            <a:endParaRPr kumimoji="0" lang="ru-RU" sz="2800" b="0" i="0" u="none" strike="noStrike" cap="none" normalizeH="0" baseline="0" dirty="0" smtClean="0">
              <a:ln>
                <a:noFill/>
              </a:ln>
              <a:solidFill>
                <a:schemeClr val="tx1"/>
              </a:solidFill>
              <a:effectLst/>
              <a:latin typeface="Arial Black"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Black" pitchFamily="34" charset="0"/>
                <a:ea typeface="Times New Roman" pitchFamily="18" charset="0"/>
                <a:cs typeface="Times New Roman" pitchFamily="18" charset="0"/>
              </a:rPr>
              <a:t>3) It is an orange animal. It lives in the forest. It is very cunning.</a:t>
            </a: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800" dirty="0" smtClean="0">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Black"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tx1"/>
              </a:solidFill>
              <a:effectLst/>
              <a:latin typeface="Arial Black" pitchFamily="34" charset="0"/>
              <a:cs typeface="Arial" pitchFamily="34" charset="0"/>
            </a:endParaRPr>
          </a:p>
        </p:txBody>
      </p:sp>
      <p:pic>
        <p:nvPicPr>
          <p:cNvPr id="46083" name="Picture 3" descr="https://www.personalised-pet-products.co.uk/image/cache/data/Dogs/Dog_Toys/Latex_Toy/Crocodile-latex-dog-toys-500x500.jpg"/>
          <p:cNvPicPr>
            <a:picLocks noChangeAspect="1" noChangeArrowheads="1"/>
          </p:cNvPicPr>
          <p:nvPr/>
        </p:nvPicPr>
        <p:blipFill>
          <a:blip r:embed="rId2" cstate="print"/>
          <a:srcRect/>
          <a:stretch>
            <a:fillRect/>
          </a:stretch>
        </p:blipFill>
        <p:spPr bwMode="auto">
          <a:xfrm>
            <a:off x="6660232" y="0"/>
            <a:ext cx="2088232" cy="2088232"/>
          </a:xfrm>
          <a:prstGeom prst="rect">
            <a:avLst/>
          </a:prstGeom>
          <a:noFill/>
        </p:spPr>
      </p:pic>
      <p:pic>
        <p:nvPicPr>
          <p:cNvPr id="46085" name="Picture 5" descr="http://cdn.cutestpaw.com/wp-content/uploads/2011/11/cute-cat-l.jpg"/>
          <p:cNvPicPr>
            <a:picLocks noChangeAspect="1" noChangeArrowheads="1"/>
          </p:cNvPicPr>
          <p:nvPr/>
        </p:nvPicPr>
        <p:blipFill>
          <a:blip r:embed="rId3" cstate="print"/>
          <a:srcRect/>
          <a:stretch>
            <a:fillRect/>
          </a:stretch>
        </p:blipFill>
        <p:spPr bwMode="auto">
          <a:xfrm>
            <a:off x="5004048" y="2204864"/>
            <a:ext cx="2632225" cy="2160240"/>
          </a:xfrm>
          <a:prstGeom prst="rect">
            <a:avLst/>
          </a:prstGeom>
          <a:noFill/>
        </p:spPr>
      </p:pic>
      <p:pic>
        <p:nvPicPr>
          <p:cNvPr id="46087" name="Picture 7" descr="http://www.teddybeartreasures.com.au/database/images/fox-plush-toy-reynard-main-1607-1607.jpg"/>
          <p:cNvPicPr>
            <a:picLocks noChangeAspect="1" noChangeArrowheads="1"/>
          </p:cNvPicPr>
          <p:nvPr/>
        </p:nvPicPr>
        <p:blipFill>
          <a:blip r:embed="rId4" cstate="print"/>
          <a:srcRect/>
          <a:stretch>
            <a:fillRect/>
          </a:stretch>
        </p:blipFill>
        <p:spPr bwMode="auto">
          <a:xfrm>
            <a:off x="6732240" y="4566828"/>
            <a:ext cx="2411760" cy="2291172"/>
          </a:xfrm>
          <a:prstGeom prst="rect">
            <a:avLst/>
          </a:prstGeom>
          <a:noFill/>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6083"/>
                                        </p:tgtEl>
                                        <p:attrNameLst>
                                          <p:attrName>style.visibility</p:attrName>
                                        </p:attrNameLst>
                                      </p:cBhvr>
                                      <p:to>
                                        <p:strVal val="visible"/>
                                      </p:to>
                                    </p:set>
                                    <p:anim calcmode="lin" valueType="num">
                                      <p:cBhvr>
                                        <p:cTn id="7" dur="500" decel="50000" fill="hold">
                                          <p:stCondLst>
                                            <p:cond delay="0"/>
                                          </p:stCondLst>
                                        </p:cTn>
                                        <p:tgtEl>
                                          <p:spTgt spid="4608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608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6083"/>
                                        </p:tgtEl>
                                        <p:attrNameLst>
                                          <p:attrName>ppt_w</p:attrName>
                                        </p:attrNameLst>
                                      </p:cBhvr>
                                      <p:tavLst>
                                        <p:tav tm="0">
                                          <p:val>
                                            <p:strVal val="#ppt_w*.05"/>
                                          </p:val>
                                        </p:tav>
                                        <p:tav tm="100000">
                                          <p:val>
                                            <p:strVal val="#ppt_w"/>
                                          </p:val>
                                        </p:tav>
                                      </p:tavLst>
                                    </p:anim>
                                    <p:anim calcmode="lin" valueType="num">
                                      <p:cBhvr>
                                        <p:cTn id="10" dur="1000" fill="hold"/>
                                        <p:tgtEl>
                                          <p:spTgt spid="4608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608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608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608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608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6085"/>
                                        </p:tgtEl>
                                        <p:attrNameLst>
                                          <p:attrName>style.visibility</p:attrName>
                                        </p:attrNameLst>
                                      </p:cBhvr>
                                      <p:to>
                                        <p:strVal val="visible"/>
                                      </p:to>
                                    </p:set>
                                    <p:anim calcmode="lin" valueType="num">
                                      <p:cBhvr>
                                        <p:cTn id="19" dur="500" decel="50000" fill="hold">
                                          <p:stCondLst>
                                            <p:cond delay="0"/>
                                          </p:stCondLst>
                                        </p:cTn>
                                        <p:tgtEl>
                                          <p:spTgt spid="4608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608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6085"/>
                                        </p:tgtEl>
                                        <p:attrNameLst>
                                          <p:attrName>ppt_w</p:attrName>
                                        </p:attrNameLst>
                                      </p:cBhvr>
                                      <p:tavLst>
                                        <p:tav tm="0">
                                          <p:val>
                                            <p:strVal val="#ppt_w*.05"/>
                                          </p:val>
                                        </p:tav>
                                        <p:tav tm="100000">
                                          <p:val>
                                            <p:strVal val="#ppt_w"/>
                                          </p:val>
                                        </p:tav>
                                      </p:tavLst>
                                    </p:anim>
                                    <p:anim calcmode="lin" valueType="num">
                                      <p:cBhvr>
                                        <p:cTn id="22" dur="1000" fill="hold"/>
                                        <p:tgtEl>
                                          <p:spTgt spid="4608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608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608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608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608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6087"/>
                                        </p:tgtEl>
                                        <p:attrNameLst>
                                          <p:attrName>style.visibility</p:attrName>
                                        </p:attrNameLst>
                                      </p:cBhvr>
                                      <p:to>
                                        <p:strVal val="visible"/>
                                      </p:to>
                                    </p:set>
                                    <p:anim calcmode="lin" valueType="num">
                                      <p:cBhvr>
                                        <p:cTn id="31" dur="500" decel="50000" fill="hold">
                                          <p:stCondLst>
                                            <p:cond delay="0"/>
                                          </p:stCondLst>
                                        </p:cTn>
                                        <p:tgtEl>
                                          <p:spTgt spid="46087"/>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6087"/>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6087"/>
                                        </p:tgtEl>
                                        <p:attrNameLst>
                                          <p:attrName>ppt_w</p:attrName>
                                        </p:attrNameLst>
                                      </p:cBhvr>
                                      <p:tavLst>
                                        <p:tav tm="0">
                                          <p:val>
                                            <p:strVal val="#ppt_w*.05"/>
                                          </p:val>
                                        </p:tav>
                                        <p:tav tm="100000">
                                          <p:val>
                                            <p:strVal val="#ppt_w"/>
                                          </p:val>
                                        </p:tav>
                                      </p:tavLst>
                                    </p:anim>
                                    <p:anim calcmode="lin" valueType="num">
                                      <p:cBhvr>
                                        <p:cTn id="34" dur="1000" fill="hold"/>
                                        <p:tgtEl>
                                          <p:spTgt spid="46087"/>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6087"/>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6087"/>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6087"/>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6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9"/>
            <a:ext cx="4283968" cy="11941731"/>
          </a:xfrm>
          <a:prstGeom prst="rect">
            <a:avLst/>
          </a:prstGeom>
        </p:spPr>
        <p:txBody>
          <a:bodyPr wrap="square">
            <a:spAutoFit/>
          </a:bodyPr>
          <a:lstStyle/>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4) It is grey. It has got a long nose. It lives in Africa.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ru-RU" sz="2800" dirty="0" smtClean="0">
              <a:latin typeface="Arial Black" pitchFamily="34" charset="0"/>
              <a:cs typeface="Arial" pitchFamily="34"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5) It is brown. It can climb in the trees. It likes bananas. </a:t>
            </a:r>
          </a:p>
          <a:p>
            <a:pPr lvl="0" eaLnBrk="0" fontAlgn="base" hangingPunct="0">
              <a:spcBef>
                <a:spcPct val="0"/>
              </a:spcBef>
              <a:spcAft>
                <a:spcPct val="0"/>
              </a:spcAft>
            </a:pPr>
            <a:endParaRPr lang="ru-RU" sz="2800" dirty="0" smtClean="0">
              <a:latin typeface="Arial Black" pitchFamily="34" charset="0"/>
              <a:cs typeface="Arial" pitchFamily="34"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6) It may be brown and white. It likes honey.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ru-RU" sz="2800" dirty="0" smtClean="0">
              <a:latin typeface="Arial Black" pitchFamily="34" charset="0"/>
              <a:cs typeface="Arial" pitchFamily="34"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7) It is grey. It likes cheese.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p:txBody>
      </p:sp>
      <p:pic>
        <p:nvPicPr>
          <p:cNvPr id="49154" name="Picture 2" descr="http://www.careforthewild.com/wp-content/uploads/2012/04/Toy_Elephant_Enlarged.jpg"/>
          <p:cNvPicPr>
            <a:picLocks noChangeAspect="1" noChangeArrowheads="1"/>
          </p:cNvPicPr>
          <p:nvPr/>
        </p:nvPicPr>
        <p:blipFill>
          <a:blip r:embed="rId2" cstate="print"/>
          <a:srcRect/>
          <a:stretch>
            <a:fillRect/>
          </a:stretch>
        </p:blipFill>
        <p:spPr bwMode="auto">
          <a:xfrm>
            <a:off x="7379296" y="0"/>
            <a:ext cx="1764704" cy="1764704"/>
          </a:xfrm>
          <a:prstGeom prst="rect">
            <a:avLst/>
          </a:prstGeom>
          <a:noFill/>
        </p:spPr>
      </p:pic>
      <p:pic>
        <p:nvPicPr>
          <p:cNvPr id="49156" name="Picture 4" descr="http://www.toysrus.com/graphics/tru_prod_images/Toys-R-Us-Plush-15.5--pTRU1-10148912dt.jpg"/>
          <p:cNvPicPr>
            <a:picLocks noChangeAspect="1" noChangeArrowheads="1"/>
          </p:cNvPicPr>
          <p:nvPr/>
        </p:nvPicPr>
        <p:blipFill>
          <a:blip r:embed="rId3" cstate="print"/>
          <a:srcRect/>
          <a:stretch>
            <a:fillRect/>
          </a:stretch>
        </p:blipFill>
        <p:spPr bwMode="auto">
          <a:xfrm>
            <a:off x="4427984" y="1412776"/>
            <a:ext cx="2016224" cy="2016224"/>
          </a:xfrm>
          <a:prstGeom prst="rect">
            <a:avLst/>
          </a:prstGeom>
          <a:noFill/>
        </p:spPr>
      </p:pic>
      <p:pic>
        <p:nvPicPr>
          <p:cNvPr id="49158" name="Picture 6" descr="http://ecx.images-amazon.com/images/I/81ZPqnOryZL._SL1500_.jpg"/>
          <p:cNvPicPr>
            <a:picLocks noChangeAspect="1" noChangeArrowheads="1"/>
          </p:cNvPicPr>
          <p:nvPr/>
        </p:nvPicPr>
        <p:blipFill>
          <a:blip r:embed="rId4" cstate="print"/>
          <a:srcRect/>
          <a:stretch>
            <a:fillRect/>
          </a:stretch>
        </p:blipFill>
        <p:spPr bwMode="auto">
          <a:xfrm>
            <a:off x="7231665" y="3284984"/>
            <a:ext cx="1912335" cy="2024261"/>
          </a:xfrm>
          <a:prstGeom prst="rect">
            <a:avLst/>
          </a:prstGeom>
          <a:noFill/>
        </p:spPr>
      </p:pic>
      <p:pic>
        <p:nvPicPr>
          <p:cNvPr id="49160" name="Picture 8" descr="http://www.petsolutions.com/images/Products/76481512.jpg"/>
          <p:cNvPicPr>
            <a:picLocks noChangeAspect="1" noChangeArrowheads="1"/>
          </p:cNvPicPr>
          <p:nvPr/>
        </p:nvPicPr>
        <p:blipFill>
          <a:blip r:embed="rId5" cstate="print"/>
          <a:srcRect/>
          <a:stretch>
            <a:fillRect/>
          </a:stretch>
        </p:blipFill>
        <p:spPr bwMode="auto">
          <a:xfrm>
            <a:off x="4355976" y="4841776"/>
            <a:ext cx="2016224" cy="2016224"/>
          </a:xfrm>
          <a:prstGeom prst="rect">
            <a:avLst/>
          </a:prstGeom>
          <a:noFill/>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500" decel="50000" fill="hold">
                                          <p:stCondLst>
                                            <p:cond delay="0"/>
                                          </p:stCondLst>
                                        </p:cTn>
                                        <p:tgtEl>
                                          <p:spTgt spid="4915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15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154"/>
                                        </p:tgtEl>
                                        <p:attrNameLst>
                                          <p:attrName>ppt_w</p:attrName>
                                        </p:attrNameLst>
                                      </p:cBhvr>
                                      <p:tavLst>
                                        <p:tav tm="0">
                                          <p:val>
                                            <p:strVal val="#ppt_w*.05"/>
                                          </p:val>
                                        </p:tav>
                                        <p:tav tm="100000">
                                          <p:val>
                                            <p:strVal val="#ppt_w"/>
                                          </p:val>
                                        </p:tav>
                                      </p:tavLst>
                                    </p:anim>
                                    <p:anim calcmode="lin" valueType="num">
                                      <p:cBhvr>
                                        <p:cTn id="10" dur="1000" fill="hold"/>
                                        <p:tgtEl>
                                          <p:spTgt spid="4915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15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15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15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15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9156"/>
                                        </p:tgtEl>
                                        <p:attrNameLst>
                                          <p:attrName>style.visibility</p:attrName>
                                        </p:attrNameLst>
                                      </p:cBhvr>
                                      <p:to>
                                        <p:strVal val="visible"/>
                                      </p:to>
                                    </p:set>
                                    <p:anim calcmode="lin" valueType="num">
                                      <p:cBhvr>
                                        <p:cTn id="19" dur="500" decel="50000" fill="hold">
                                          <p:stCondLst>
                                            <p:cond delay="0"/>
                                          </p:stCondLst>
                                        </p:cTn>
                                        <p:tgtEl>
                                          <p:spTgt spid="4915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15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156"/>
                                        </p:tgtEl>
                                        <p:attrNameLst>
                                          <p:attrName>ppt_w</p:attrName>
                                        </p:attrNameLst>
                                      </p:cBhvr>
                                      <p:tavLst>
                                        <p:tav tm="0">
                                          <p:val>
                                            <p:strVal val="#ppt_w*.05"/>
                                          </p:val>
                                        </p:tav>
                                        <p:tav tm="100000">
                                          <p:val>
                                            <p:strVal val="#ppt_w"/>
                                          </p:val>
                                        </p:tav>
                                      </p:tavLst>
                                    </p:anim>
                                    <p:anim calcmode="lin" valueType="num">
                                      <p:cBhvr>
                                        <p:cTn id="22" dur="1000" fill="hold"/>
                                        <p:tgtEl>
                                          <p:spTgt spid="4915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15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15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15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15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9158"/>
                                        </p:tgtEl>
                                        <p:attrNameLst>
                                          <p:attrName>style.visibility</p:attrName>
                                        </p:attrNameLst>
                                      </p:cBhvr>
                                      <p:to>
                                        <p:strVal val="visible"/>
                                      </p:to>
                                    </p:set>
                                    <p:anim calcmode="lin" valueType="num">
                                      <p:cBhvr>
                                        <p:cTn id="31" dur="500" decel="50000" fill="hold">
                                          <p:stCondLst>
                                            <p:cond delay="0"/>
                                          </p:stCondLst>
                                        </p:cTn>
                                        <p:tgtEl>
                                          <p:spTgt spid="49158"/>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9158"/>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9158"/>
                                        </p:tgtEl>
                                        <p:attrNameLst>
                                          <p:attrName>ppt_w</p:attrName>
                                        </p:attrNameLst>
                                      </p:cBhvr>
                                      <p:tavLst>
                                        <p:tav tm="0">
                                          <p:val>
                                            <p:strVal val="#ppt_w*.05"/>
                                          </p:val>
                                        </p:tav>
                                        <p:tav tm="100000">
                                          <p:val>
                                            <p:strVal val="#ppt_w"/>
                                          </p:val>
                                        </p:tav>
                                      </p:tavLst>
                                    </p:anim>
                                    <p:anim calcmode="lin" valueType="num">
                                      <p:cBhvr>
                                        <p:cTn id="34" dur="1000" fill="hold"/>
                                        <p:tgtEl>
                                          <p:spTgt spid="49158"/>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9158"/>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9158"/>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9158"/>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9158"/>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49160"/>
                                        </p:tgtEl>
                                        <p:attrNameLst>
                                          <p:attrName>style.visibility</p:attrName>
                                        </p:attrNameLst>
                                      </p:cBhvr>
                                      <p:to>
                                        <p:strVal val="visible"/>
                                      </p:to>
                                    </p:set>
                                    <p:anim calcmode="lin" valueType="num">
                                      <p:cBhvr>
                                        <p:cTn id="43" dur="500" decel="50000" fill="hold">
                                          <p:stCondLst>
                                            <p:cond delay="0"/>
                                          </p:stCondLst>
                                        </p:cTn>
                                        <p:tgtEl>
                                          <p:spTgt spid="49160"/>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49160"/>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49160"/>
                                        </p:tgtEl>
                                        <p:attrNameLst>
                                          <p:attrName>ppt_w</p:attrName>
                                        </p:attrNameLst>
                                      </p:cBhvr>
                                      <p:tavLst>
                                        <p:tav tm="0">
                                          <p:val>
                                            <p:strVal val="#ppt_w*.05"/>
                                          </p:val>
                                        </p:tav>
                                        <p:tav tm="100000">
                                          <p:val>
                                            <p:strVal val="#ppt_w"/>
                                          </p:val>
                                        </p:tav>
                                      </p:tavLst>
                                    </p:anim>
                                    <p:anim calcmode="lin" valueType="num">
                                      <p:cBhvr>
                                        <p:cTn id="46" dur="1000" fill="hold"/>
                                        <p:tgtEl>
                                          <p:spTgt spid="49160"/>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49160"/>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49160"/>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49160"/>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49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4716016" cy="12218730"/>
          </a:xfrm>
          <a:prstGeom prst="rect">
            <a:avLst/>
          </a:prstGeom>
        </p:spPr>
        <p:txBody>
          <a:bodyPr wrap="square">
            <a:spAutoFit/>
          </a:bodyPr>
          <a:lstStyle/>
          <a:p>
            <a:pPr lvl="0" eaLnBrk="0" fontAlgn="base" hangingPunct="0">
              <a:spcBef>
                <a:spcPct val="0"/>
              </a:spcBef>
              <a:spcAft>
                <a:spcPct val="0"/>
              </a:spcAft>
            </a:pP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8</a:t>
            </a:r>
            <a:r>
              <a:rPr lang="en-US" sz="2800" dirty="0" smtClean="0">
                <a:latin typeface="Arial Black" pitchFamily="34" charset="0"/>
                <a:ea typeface="Times New Roman" pitchFamily="18" charset="0"/>
                <a:cs typeface="Times New Roman" pitchFamily="18" charset="0"/>
              </a:rPr>
              <a:t>) It is grey in summer and it is white in winter.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en-US" sz="2800" dirty="0" smtClean="0">
              <a:latin typeface="Arial Black" pitchFamily="34" charset="0"/>
              <a:cs typeface="Arial" pitchFamily="34" charset="0"/>
            </a:endParaRPr>
          </a:p>
          <a:p>
            <a:pPr lvl="0" eaLnBrk="0" fontAlgn="base" hangingPunct="0">
              <a:spcBef>
                <a:spcPct val="0"/>
              </a:spcBef>
              <a:spcAft>
                <a:spcPct val="0"/>
              </a:spcAft>
            </a:pPr>
            <a:endParaRPr lang="ru-RU" sz="2800" dirty="0" smtClean="0">
              <a:latin typeface="Arial Black" pitchFamily="34" charset="0"/>
              <a:cs typeface="Arial" pitchFamily="34"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9) It lives in Africa. It is orange and has a long neck.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en-US" sz="2800" dirty="0" smtClean="0">
              <a:latin typeface="Arial Black" pitchFamily="34" charset="0"/>
              <a:cs typeface="Arial" pitchFamily="34" charset="0"/>
            </a:endParaRPr>
          </a:p>
          <a:p>
            <a:pPr lvl="0" eaLnBrk="0" fontAlgn="base" hangingPunct="0">
              <a:spcBef>
                <a:spcPct val="0"/>
              </a:spcBef>
              <a:spcAft>
                <a:spcPct val="0"/>
              </a:spcAft>
            </a:pPr>
            <a:endParaRPr lang="ru-RU" sz="2800" dirty="0" smtClean="0">
              <a:latin typeface="Arial Black" pitchFamily="34" charset="0"/>
              <a:cs typeface="Arial" pitchFamily="34" charset="0"/>
            </a:endParaRPr>
          </a:p>
          <a:p>
            <a:pPr lvl="0" eaLnBrk="0" fontAlgn="base" hangingPunct="0">
              <a:spcBef>
                <a:spcPct val="0"/>
              </a:spcBef>
              <a:spcAft>
                <a:spcPct val="0"/>
              </a:spcAft>
            </a:pPr>
            <a:r>
              <a:rPr lang="en-US" sz="2800" dirty="0" smtClean="0">
                <a:latin typeface="Arial Black" pitchFamily="34" charset="0"/>
                <a:ea typeface="Times New Roman" pitchFamily="18" charset="0"/>
                <a:cs typeface="Times New Roman" pitchFamily="18" charset="0"/>
              </a:rPr>
              <a:t>10) It is a domestic animal. It gives us eggs. </a:t>
            </a:r>
            <a:endParaRPr lang="en-US" sz="2800" dirty="0" smtClean="0">
              <a:latin typeface="Arial Black" pitchFamily="34" charset="0"/>
              <a:ea typeface="Times New Roman" pitchFamily="18"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Times New Roman" pitchFamily="18" charset="0"/>
            </a:endParaRPr>
          </a:p>
          <a:p>
            <a:pPr lvl="0" eaLnBrk="0" fontAlgn="base" hangingPunct="0">
              <a:spcBef>
                <a:spcPct val="0"/>
              </a:spcBef>
              <a:spcAft>
                <a:spcPct val="0"/>
              </a:spcAft>
            </a:pPr>
            <a:endParaRPr lang="en-US" dirty="0" smtClean="0">
              <a:latin typeface="Arial Black" pitchFamily="34" charset="0"/>
              <a:cs typeface="Arial" pitchFamily="34" charset="0"/>
            </a:endParaRPr>
          </a:p>
        </p:txBody>
      </p:sp>
      <p:pic>
        <p:nvPicPr>
          <p:cNvPr id="48130" name="Picture 2" descr="http://www.farmtoysonline.co.uk/images/products/large/2209.jpg"/>
          <p:cNvPicPr>
            <a:picLocks noChangeAspect="1" noChangeArrowheads="1"/>
          </p:cNvPicPr>
          <p:nvPr/>
        </p:nvPicPr>
        <p:blipFill>
          <a:blip r:embed="rId2" cstate="print"/>
          <a:srcRect/>
          <a:stretch>
            <a:fillRect/>
          </a:stretch>
        </p:blipFill>
        <p:spPr bwMode="auto">
          <a:xfrm>
            <a:off x="6695728" y="0"/>
            <a:ext cx="2448272" cy="2027997"/>
          </a:xfrm>
          <a:prstGeom prst="rect">
            <a:avLst/>
          </a:prstGeom>
          <a:noFill/>
        </p:spPr>
      </p:pic>
      <p:pic>
        <p:nvPicPr>
          <p:cNvPr id="48132" name="Picture 4" descr="http://www.giraffetoys.co.uk/thumbnails/giraffe1.jpg"/>
          <p:cNvPicPr>
            <a:picLocks noChangeAspect="1" noChangeArrowheads="1"/>
          </p:cNvPicPr>
          <p:nvPr/>
        </p:nvPicPr>
        <p:blipFill>
          <a:blip r:embed="rId3" cstate="print"/>
          <a:srcRect/>
          <a:stretch>
            <a:fillRect/>
          </a:stretch>
        </p:blipFill>
        <p:spPr bwMode="auto">
          <a:xfrm>
            <a:off x="4716016" y="2132856"/>
            <a:ext cx="1400175" cy="2381250"/>
          </a:xfrm>
          <a:prstGeom prst="rect">
            <a:avLst/>
          </a:prstGeom>
          <a:noFill/>
        </p:spPr>
      </p:pic>
      <p:pic>
        <p:nvPicPr>
          <p:cNvPr id="48134" name="Picture 6" descr="http://ecx.images-amazon.com/images/I/41IgXFQtj-L._SY300_.jpg"/>
          <p:cNvPicPr>
            <a:picLocks noChangeAspect="1" noChangeArrowheads="1"/>
          </p:cNvPicPr>
          <p:nvPr/>
        </p:nvPicPr>
        <p:blipFill>
          <a:blip r:embed="rId4" cstate="print"/>
          <a:srcRect/>
          <a:stretch>
            <a:fillRect/>
          </a:stretch>
        </p:blipFill>
        <p:spPr bwMode="auto">
          <a:xfrm>
            <a:off x="6588224" y="4365104"/>
            <a:ext cx="1772419" cy="2224794"/>
          </a:xfrm>
          <a:prstGeom prst="rect">
            <a:avLst/>
          </a:prstGeom>
          <a:noFill/>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decel="50000" fill="hold">
                                          <p:stCondLst>
                                            <p:cond delay="0"/>
                                          </p:stCondLst>
                                        </p:cTn>
                                        <p:tgtEl>
                                          <p:spTgt spid="481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81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8130"/>
                                        </p:tgtEl>
                                        <p:attrNameLst>
                                          <p:attrName>ppt_w</p:attrName>
                                        </p:attrNameLst>
                                      </p:cBhvr>
                                      <p:tavLst>
                                        <p:tav tm="0">
                                          <p:val>
                                            <p:strVal val="#ppt_w*.05"/>
                                          </p:val>
                                        </p:tav>
                                        <p:tav tm="100000">
                                          <p:val>
                                            <p:strVal val="#ppt_w"/>
                                          </p:val>
                                        </p:tav>
                                      </p:tavLst>
                                    </p:anim>
                                    <p:anim calcmode="lin" valueType="num">
                                      <p:cBhvr>
                                        <p:cTn id="10" dur="1000" fill="hold"/>
                                        <p:tgtEl>
                                          <p:spTgt spid="481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81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81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81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813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8132"/>
                                        </p:tgtEl>
                                        <p:attrNameLst>
                                          <p:attrName>style.visibility</p:attrName>
                                        </p:attrNameLst>
                                      </p:cBhvr>
                                      <p:to>
                                        <p:strVal val="visible"/>
                                      </p:to>
                                    </p:set>
                                    <p:anim calcmode="lin" valueType="num">
                                      <p:cBhvr>
                                        <p:cTn id="19" dur="500" decel="50000" fill="hold">
                                          <p:stCondLst>
                                            <p:cond delay="0"/>
                                          </p:stCondLst>
                                        </p:cTn>
                                        <p:tgtEl>
                                          <p:spTgt spid="48132"/>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8132"/>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8132"/>
                                        </p:tgtEl>
                                        <p:attrNameLst>
                                          <p:attrName>ppt_w</p:attrName>
                                        </p:attrNameLst>
                                      </p:cBhvr>
                                      <p:tavLst>
                                        <p:tav tm="0">
                                          <p:val>
                                            <p:strVal val="#ppt_w*.05"/>
                                          </p:val>
                                        </p:tav>
                                        <p:tav tm="100000">
                                          <p:val>
                                            <p:strVal val="#ppt_w"/>
                                          </p:val>
                                        </p:tav>
                                      </p:tavLst>
                                    </p:anim>
                                    <p:anim calcmode="lin" valueType="num">
                                      <p:cBhvr>
                                        <p:cTn id="22" dur="1000" fill="hold"/>
                                        <p:tgtEl>
                                          <p:spTgt spid="48132"/>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8132"/>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8132"/>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8132"/>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8132"/>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48134"/>
                                        </p:tgtEl>
                                        <p:attrNameLst>
                                          <p:attrName>style.visibility</p:attrName>
                                        </p:attrNameLst>
                                      </p:cBhvr>
                                      <p:to>
                                        <p:strVal val="visible"/>
                                      </p:to>
                                    </p:set>
                                    <p:anim calcmode="lin" valueType="num">
                                      <p:cBhvr>
                                        <p:cTn id="31" dur="500" decel="50000" fill="hold">
                                          <p:stCondLst>
                                            <p:cond delay="0"/>
                                          </p:stCondLst>
                                        </p:cTn>
                                        <p:tgtEl>
                                          <p:spTgt spid="4813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813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8134"/>
                                        </p:tgtEl>
                                        <p:attrNameLst>
                                          <p:attrName>ppt_w</p:attrName>
                                        </p:attrNameLst>
                                      </p:cBhvr>
                                      <p:tavLst>
                                        <p:tav tm="0">
                                          <p:val>
                                            <p:strVal val="#ppt_w*.05"/>
                                          </p:val>
                                        </p:tav>
                                        <p:tav tm="100000">
                                          <p:val>
                                            <p:strVal val="#ppt_w"/>
                                          </p:val>
                                        </p:tav>
                                      </p:tavLst>
                                    </p:anim>
                                    <p:anim calcmode="lin" valueType="num">
                                      <p:cBhvr>
                                        <p:cTn id="34" dur="1000" fill="hold"/>
                                        <p:tgtEl>
                                          <p:spTgt spid="4813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813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813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813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8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0000"/>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heel spokes="8"/>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6583362"/>
          </a:xfrm>
        </p:spPr>
        <p:txBody>
          <a:bodyPr>
            <a:normAutofit fontScale="90000"/>
          </a:bodyPr>
          <a:lstStyle/>
          <a:p>
            <a:r>
              <a:rPr lang="en-US" sz="3600" dirty="0" smtClean="0">
                <a:latin typeface="Arial Black" pitchFamily="34" charset="0"/>
              </a:rPr>
              <a:t>1) Who is grey in this picture?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2) Who can swim in this picture?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3) What colour is the bear in this picture?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4) Who can fly in this picture?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5)  What colour is the fox in this picture?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6) What colour is the monkey in this picture</a:t>
            </a:r>
            <a:r>
              <a:rPr lang="en-US" sz="3600" dirty="0" smtClean="0">
                <a:latin typeface="Arial Black" pitchFamily="34" charset="0"/>
              </a:rPr>
              <a:t>?</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7) Who is sitting next to the bear and the fox? </a:t>
            </a:r>
            <a:r>
              <a:rPr lang="ru-RU" sz="3600" dirty="0" smtClean="0">
                <a:latin typeface="Arial Black" pitchFamily="34" charset="0"/>
              </a:rPr>
              <a:t/>
            </a:r>
            <a:br>
              <a:rPr lang="ru-RU" sz="3600" dirty="0" smtClean="0">
                <a:latin typeface="Arial Black" pitchFamily="34" charset="0"/>
              </a:rPr>
            </a:br>
            <a:r>
              <a:rPr lang="en-US" sz="3600" dirty="0" smtClean="0">
                <a:latin typeface="Arial Black" pitchFamily="34" charset="0"/>
              </a:rPr>
              <a:t>8) What other animal is near the lion? </a:t>
            </a:r>
            <a:r>
              <a:rPr lang="ru-RU" dirty="0" smtClean="0"/>
              <a:t/>
            </a:r>
            <a:br>
              <a:rPr lang="ru-RU" dirty="0" smtClean="0"/>
            </a:br>
            <a:endParaRPr lang="ru-RU" dirty="0"/>
          </a:p>
        </p:txBody>
      </p:sp>
    </p:spTree>
  </p:cSld>
  <p:clrMapOvr>
    <a:masterClrMapping/>
  </p:clrMapOvr>
  <p:transition>
    <p:wedg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ChangeArrowheads="1"/>
          </p:cNvSpPr>
          <p:nvPr/>
        </p:nvSpPr>
        <p:spPr bwMode="auto">
          <a:xfrm>
            <a:off x="0" y="0"/>
            <a:ext cx="9143999" cy="6858000"/>
          </a:xfrm>
          <a:prstGeom prst="horizontalScroll">
            <a:avLst>
              <a:gd name="adj" fmla="val 12500"/>
            </a:avLst>
          </a:prstGeom>
          <a:gradFill flip="none" rotWithShape="1">
            <a:gsLst>
              <a:gs pos="0">
                <a:srgbClr val="DDEBCF"/>
              </a:gs>
              <a:gs pos="50000">
                <a:srgbClr val="9CB86E"/>
              </a:gs>
              <a:gs pos="100000">
                <a:srgbClr val="156B13"/>
              </a:gs>
            </a:gsLst>
            <a:path path="circle">
              <a:fillToRect l="100000" t="100000"/>
            </a:path>
            <a:tileRect r="-100000" b="-100000"/>
          </a:gra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baseline="0" dirty="0" smtClean="0">
                <a:ln>
                  <a:noFill/>
                </a:ln>
                <a:solidFill>
                  <a:srgbClr val="6600CC"/>
                </a:solidFill>
                <a:effectLst/>
                <a:latin typeface="Times New Roman" pitchFamily="18" charset="0"/>
                <a:cs typeface="Arial" pitchFamily="34" charset="0"/>
              </a:rPr>
              <a:t>PARTS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baseline="0" dirty="0" smtClean="0">
                <a:ln>
                  <a:noFill/>
                </a:ln>
                <a:solidFill>
                  <a:srgbClr val="6600CC"/>
                </a:solidFill>
                <a:effectLst/>
                <a:latin typeface="Times New Roman" pitchFamily="18" charset="0"/>
                <a:cs typeface="Arial" pitchFamily="34" charset="0"/>
              </a:rPr>
              <a:t>THE BODY</a:t>
            </a:r>
            <a:endParaRPr kumimoji="0" lang="ru-RU" sz="10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cdn.playbuzz.com/cdn/965c71a8-41fb-49cd-b52e-b4babb062236/60f7a240-04e6-43fa-9e83-4adea773212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newsfla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238375" y="552450"/>
            <a:ext cx="4667250" cy="5753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Прямоугольник 4"/>
          <p:cNvSpPr/>
          <p:nvPr/>
        </p:nvSpPr>
        <p:spPr>
          <a:xfrm>
            <a:off x="2786216" y="178466"/>
            <a:ext cx="3613490"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s</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mall nose</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2809307941"/>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333625" y="419100"/>
            <a:ext cx="4476750" cy="6019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210315" y="284601"/>
            <a:ext cx="2723374"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b</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ig ears</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346003583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286000" y="1185863"/>
            <a:ext cx="4572000" cy="4486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2483768" y="219670"/>
            <a:ext cx="3874780" cy="923330"/>
          </a:xfrm>
          <a:prstGeom prst="rect">
            <a:avLst/>
          </a:prstGeom>
          <a:noFill/>
        </p:spPr>
        <p:txBody>
          <a:bodyPr wrap="none" lIns="91440" tIns="45720" rIns="91440" bIns="45720">
            <a:spAutoFit/>
          </a:bodyPr>
          <a:lstStyle/>
          <a:p>
            <a:pPr algn="ct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rPr>
              <a:t>s</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mall head </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38050273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4766056">
            <a:off x="2001430" y="1226981"/>
            <a:ext cx="5276850" cy="4867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1475656" y="116632"/>
            <a:ext cx="4248473" cy="923330"/>
          </a:xfrm>
          <a:prstGeom prst="rect">
            <a:avLst/>
          </a:prstGeom>
          <a:noFill/>
        </p:spPr>
        <p:txBody>
          <a:bodyPr wrap="squar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b</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ig eyes</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3473012135"/>
      </p:ext>
    </p:extLst>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752" y="988171"/>
            <a:ext cx="4627786" cy="50602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110825" y="188640"/>
            <a:ext cx="2964273"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t</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hin legs</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427423469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23728" y="1340768"/>
            <a:ext cx="5219700" cy="4781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133112" y="332656"/>
            <a:ext cx="2877775"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f</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at body</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369764811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203748" y="684684"/>
            <a:ext cx="4810125" cy="6410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Прямоугольник 2"/>
          <p:cNvSpPr/>
          <p:nvPr/>
        </p:nvSpPr>
        <p:spPr>
          <a:xfrm>
            <a:off x="3131840" y="476672"/>
            <a:ext cx="3148299"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s</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hort tail</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2306350399"/>
      </p:ext>
    </p:extLst>
  </p:cSld>
  <p:clrMapOvr>
    <a:masterClrMapping/>
  </p:clrMapOvr>
  <p:transition>
    <p:pull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897519" y="990913"/>
            <a:ext cx="5454729" cy="58664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Прямоугольник 1"/>
          <p:cNvSpPr/>
          <p:nvPr/>
        </p:nvSpPr>
        <p:spPr>
          <a:xfrm>
            <a:off x="3130944" y="289144"/>
            <a:ext cx="2845331" cy="923330"/>
          </a:xfrm>
          <a:prstGeom prst="rect">
            <a:avLst/>
          </a:prstGeom>
          <a:noFill/>
        </p:spPr>
        <p:txBody>
          <a:bodyPr wrap="none" lIns="91440" tIns="45720" rIns="91440" bIns="45720">
            <a:spAutoFit/>
          </a:bodyPr>
          <a:lstStyle/>
          <a:p>
            <a:pPr algn="ctr"/>
            <a:r>
              <a:rPr lang="en-US" sz="5400" b="1" spc="300" dirty="0">
                <a:ln w="11430" cmpd="sng">
                  <a:solidFill>
                    <a:schemeClr val="accent1">
                      <a:tint val="10000"/>
                    </a:schemeClr>
                  </a:solidFill>
                  <a:prstDash val="solid"/>
                  <a:miter lim="800000"/>
                </a:ln>
                <a:effectLst>
                  <a:glow rad="45500">
                    <a:schemeClr val="accent1">
                      <a:satMod val="220000"/>
                      <a:alpha val="35000"/>
                    </a:schemeClr>
                  </a:glow>
                </a:effectLst>
              </a:rPr>
              <a:t>l</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rPr>
              <a:t>ong tail</a:t>
            </a:r>
            <a:endParaRPr lang="ru-RU" sz="5400" b="1" cap="none" spc="300" dirty="0">
              <a:ln w="11430" cmpd="sng">
                <a:solidFill>
                  <a:schemeClr val="accent1">
                    <a:tint val="10000"/>
                  </a:schemeClr>
                </a:solidFill>
                <a:prstDash val="solid"/>
                <a:miter lim="800000"/>
              </a:ln>
              <a:effectLst>
                <a:glow rad="45500">
                  <a:schemeClr val="accent1">
                    <a:satMod val="220000"/>
                    <a:alpha val="35000"/>
                  </a:schemeClr>
                </a:glow>
              </a:effectLst>
            </a:endParaRPr>
          </a:p>
        </p:txBody>
      </p:sp>
    </p:spTree>
    <p:extLst>
      <p:ext uri="{BB962C8B-B14F-4D97-AF65-F5344CB8AC3E}">
        <p14:creationId xmlns:p14="http://schemas.microsoft.com/office/powerpoint/2010/main" xmlns="" val="388632457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88640"/>
            <a:ext cx="9144000" cy="7309693"/>
          </a:xfrm>
          <a:prstGeom prst="rect">
            <a:avLst/>
          </a:prstGeom>
          <a:noFill/>
        </p:spPr>
        <p:txBody>
          <a:bodyPr wrap="square" lIns="91440" tIns="45720" rIns="91440" bIns="45720">
            <a:spAutoFit/>
          </a:bodyPr>
          <a:lstStyle/>
          <a:p>
            <a:pPr algn="ct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is a …</a:t>
            </a:r>
          </a:p>
          <a:p>
            <a:pPr algn="ctr"/>
            <a:endPar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a:t>
            </a: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got a </a:t>
            </a:r>
            <a:r>
              <a:rPr lang="en-US" sz="3300" b="1" cap="none"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small</a:t>
            </a: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big</a:t>
            </a: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nose!</a:t>
            </a:r>
          </a:p>
          <a:p>
            <a:pPr algn="ctr"/>
            <a:endPar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got </a:t>
            </a:r>
            <a:r>
              <a:rPr lang="en-US" sz="3300" b="1"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big</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small</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ears</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p>
          <a:p>
            <a:pPr algn="ctr"/>
            <a:endPar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got </a:t>
            </a:r>
            <a:r>
              <a:rPr lang="en-US" sz="3300" b="1"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big</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small</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eyes!</a:t>
            </a:r>
          </a:p>
          <a:p>
            <a:pPr algn="ctr"/>
            <a:endPar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got </a:t>
            </a:r>
            <a:r>
              <a:rPr lang="en-US" sz="3300" b="1"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long</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short</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legs!</a:t>
            </a:r>
          </a:p>
          <a:p>
            <a:pPr algn="ctr"/>
            <a:endPar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got </a:t>
            </a:r>
            <a:r>
              <a:rPr lang="en-US" sz="3300" b="1"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fat</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thin</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body!</a:t>
            </a:r>
          </a:p>
          <a:p>
            <a:pPr algn="ctr"/>
            <a:endParaRPr lang="en-US" sz="33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a:p>
            <a:pPr algn="ct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It has got </a:t>
            </a:r>
            <a:r>
              <a:rPr lang="en-US" sz="3300" b="1" spc="300" dirty="0" smtClean="0">
                <a:ln w="11430" cmpd="sng">
                  <a:solidFill>
                    <a:schemeClr val="accent1">
                      <a:tint val="10000"/>
                    </a:schemeClr>
                  </a:solidFill>
                  <a:prstDash val="solid"/>
                  <a:miter lim="800000"/>
                </a:ln>
                <a:solidFill>
                  <a:srgbClr val="00B050"/>
                </a:solidFill>
                <a:effectLst>
                  <a:glow rad="45500">
                    <a:schemeClr val="accent1">
                      <a:satMod val="220000"/>
                      <a:alpha val="35000"/>
                    </a:schemeClr>
                  </a:glow>
                </a:effectLst>
                <a:latin typeface="Arial Black" pitchFamily="34" charset="0"/>
              </a:rPr>
              <a:t>long</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a:t>
            </a:r>
            <a:r>
              <a:rPr lang="en-US" sz="33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short</a:t>
            </a:r>
            <a:r>
              <a:rPr lang="en-US" sz="33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tail!</a:t>
            </a:r>
          </a:p>
          <a:p>
            <a:pPr algn="ctr"/>
            <a:endParaRPr lang="en-US" sz="40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p:txBody>
      </p:sp>
    </p:spTree>
    <p:extLst>
      <p:ext uri="{BB962C8B-B14F-4D97-AF65-F5344CB8AC3E}">
        <p14:creationId xmlns:p14="http://schemas.microsoft.com/office/powerpoint/2010/main" xmlns="" val="1227770439"/>
      </p:ext>
    </p:extLst>
  </p:cSld>
  <p:clrMapOvr>
    <a:masterClrMapping/>
  </p:clrMapOvr>
  <p:transition>
    <p:diamon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nvSpPr>
        <p:spPr bwMode="auto">
          <a:xfrm>
            <a:off x="11857" y="0"/>
            <a:ext cx="9132143" cy="6858000"/>
          </a:xfrm>
          <a:prstGeom prst="bevel">
            <a:avLst>
              <a:gd name="adj" fmla="val 12500"/>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500" b="1" i="0" u="none" strike="noStrike" cap="none" normalizeH="0" baseline="0" dirty="0" smtClean="0">
                <a:ln>
                  <a:noFill/>
                </a:ln>
                <a:solidFill>
                  <a:srgbClr val="002060"/>
                </a:solidFill>
                <a:effectLst/>
                <a:latin typeface="Times New Roman" pitchFamily="18" charset="0"/>
                <a:cs typeface="Arial" pitchFamily="34" charset="0"/>
              </a:rPr>
              <a:t>* SEASONS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500" b="1" i="0" u="none" strike="noStrike" cap="none" normalizeH="0" baseline="0" dirty="0" smtClean="0">
                <a:ln>
                  <a:noFill/>
                </a:ln>
                <a:solidFill>
                  <a:srgbClr val="003300"/>
                </a:solidFill>
                <a:effectLst/>
                <a:latin typeface="Times New Roman" pitchFamily="18" charset="0"/>
                <a:cs typeface="Arial" pitchFamily="34" charset="0"/>
              </a:rPr>
              <a:t>* MONTHS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500" b="1" i="0" u="none" strike="noStrike" cap="none" normalizeH="0" baseline="0" dirty="0" smtClean="0">
                <a:ln>
                  <a:noFill/>
                </a:ln>
                <a:solidFill>
                  <a:srgbClr val="B50B70"/>
                </a:solidFill>
                <a:effectLst/>
                <a:latin typeface="Times New Roman" pitchFamily="18" charset="0"/>
                <a:cs typeface="Arial" pitchFamily="34" charset="0"/>
              </a:rPr>
              <a:t>* DAYS OF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500" b="1" i="0" u="none" strike="noStrike" cap="none" normalizeH="0" baseline="0" dirty="0" smtClean="0">
                <a:ln>
                  <a:noFill/>
                </a:ln>
                <a:solidFill>
                  <a:srgbClr val="B50B70"/>
                </a:solidFill>
                <a:effectLst/>
                <a:latin typeface="Times New Roman" pitchFamily="18" charset="0"/>
                <a:cs typeface="Arial" pitchFamily="34" charset="0"/>
              </a:rPr>
              <a:t>THE</a:t>
            </a:r>
            <a:r>
              <a:rPr kumimoji="0" lang="en-US" sz="8500" b="0" i="0" u="none" strike="noStrike" cap="none" normalizeH="0" baseline="0" dirty="0" smtClean="0">
                <a:ln>
                  <a:noFill/>
                </a:ln>
                <a:solidFill>
                  <a:srgbClr val="B50B70"/>
                </a:solidFill>
                <a:effectLst/>
                <a:latin typeface="Times New Roman" pitchFamily="18" charset="0"/>
                <a:cs typeface="Arial" pitchFamily="34" charset="0"/>
              </a:rPr>
              <a:t> </a:t>
            </a:r>
            <a:r>
              <a:rPr kumimoji="0" lang="en-US" sz="8500" b="1" i="0" u="none" strike="noStrike" cap="none" normalizeH="0" baseline="0" dirty="0" smtClean="0">
                <a:ln>
                  <a:noFill/>
                </a:ln>
                <a:solidFill>
                  <a:srgbClr val="B50B70"/>
                </a:solidFill>
                <a:effectLst/>
                <a:latin typeface="Times New Roman" pitchFamily="18" charset="0"/>
                <a:cs typeface="Arial" pitchFamily="34" charset="0"/>
              </a:rPr>
              <a:t>WEEK</a:t>
            </a:r>
            <a:endParaRPr kumimoji="0" lang="ru-RU" sz="85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newsfla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miriadna.com/desctopwalls/images/max/Another-one-parrot.jpg"/>
          <p:cNvPicPr>
            <a:picLocks noChangeAspect="1" noChangeArrowheads="1"/>
          </p:cNvPicPr>
          <p:nvPr/>
        </p:nvPicPr>
        <p:blipFill>
          <a:blip r:embed="rId2" cstate="print"/>
          <a:srcRect/>
          <a:stretch>
            <a:fillRect/>
          </a:stretch>
        </p:blipFill>
        <p:spPr bwMode="auto">
          <a:xfrm>
            <a:off x="0" y="0"/>
            <a:ext cx="9143999" cy="6858000"/>
          </a:xfrm>
          <a:prstGeom prst="rect">
            <a:avLst/>
          </a:prstGeom>
          <a:noFill/>
        </p:spPr>
      </p:pic>
    </p:spTree>
  </p:cSld>
  <p:clrMapOvr>
    <a:masterClrMapping/>
  </p:clrMapOvr>
  <p:transition>
    <p:plus/>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3923928" cy="3154362"/>
          </a:xfrm>
        </p:spPr>
        <p:txBody>
          <a:bodyPr>
            <a:normAutofit fontScale="90000"/>
          </a:bodyPr>
          <a:lstStyle/>
          <a:p>
            <a:r>
              <a:rPr lang="en-US" b="1" u="sng" dirty="0" smtClean="0">
                <a:solidFill>
                  <a:srgbClr val="FF0000"/>
                </a:solidFill>
              </a:rPr>
              <a:t>Seasons:</a:t>
            </a:r>
            <a:r>
              <a:rPr lang="en-US" dirty="0" smtClean="0"/>
              <a:t/>
            </a:r>
            <a:br>
              <a:rPr lang="en-US" dirty="0" smtClean="0"/>
            </a:br>
            <a:r>
              <a:rPr lang="en-US" b="1" dirty="0" smtClean="0"/>
              <a:t>winter</a:t>
            </a:r>
            <a:br>
              <a:rPr lang="en-US" b="1" dirty="0" smtClean="0"/>
            </a:br>
            <a:r>
              <a:rPr lang="en-US" b="1" dirty="0" smtClean="0"/>
              <a:t>spring</a:t>
            </a:r>
            <a:br>
              <a:rPr lang="en-US" b="1" dirty="0" smtClean="0"/>
            </a:br>
            <a:r>
              <a:rPr lang="en-US" b="1" dirty="0" smtClean="0"/>
              <a:t>summer</a:t>
            </a:r>
            <a:br>
              <a:rPr lang="en-US" b="1" dirty="0" smtClean="0"/>
            </a:br>
            <a:r>
              <a:rPr lang="en-US" b="1" dirty="0" smtClean="0"/>
              <a:t>autumn</a:t>
            </a:r>
            <a:endParaRPr lang="ru-RU" b="1" dirty="0"/>
          </a:p>
        </p:txBody>
      </p:sp>
      <p:sp>
        <p:nvSpPr>
          <p:cNvPr id="3" name="Заголовок 1"/>
          <p:cNvSpPr txBox="1">
            <a:spLocks/>
          </p:cNvSpPr>
          <p:nvPr/>
        </p:nvSpPr>
        <p:spPr>
          <a:xfrm>
            <a:off x="5076056" y="0"/>
            <a:ext cx="4067944" cy="7132042"/>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sng" strike="noStrike" kern="1200" cap="none" spc="0" normalizeH="0" baseline="0" noProof="0" dirty="0" smtClean="0">
                <a:ln>
                  <a:noFill/>
                </a:ln>
                <a:solidFill>
                  <a:srgbClr val="FF0000"/>
                </a:solidFill>
                <a:effectLst/>
                <a:uLnTx/>
                <a:uFillTx/>
                <a:latin typeface="+mj-lt"/>
                <a:ea typeface="+mj-ea"/>
                <a:cs typeface="+mj-cs"/>
              </a:rPr>
              <a:t>Months: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January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February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March</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April</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May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June</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July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August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September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October</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dirty="0" smtClean="0">
                <a:latin typeface="+mj-lt"/>
                <a:ea typeface="+mj-ea"/>
                <a:cs typeface="+mj-cs"/>
              </a:rPr>
              <a:t>November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tx1"/>
                </a:solidFill>
                <a:effectLst/>
                <a:uLnTx/>
                <a:uFillTx/>
                <a:latin typeface="+mj-lt"/>
                <a:ea typeface="+mj-ea"/>
                <a:cs typeface="+mj-cs"/>
              </a:rPr>
              <a:t>December</a:t>
            </a:r>
            <a:endParaRPr kumimoji="0" lang="ru-RU"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Заголовок 1"/>
          <p:cNvSpPr txBox="1">
            <a:spLocks/>
          </p:cNvSpPr>
          <p:nvPr/>
        </p:nvSpPr>
        <p:spPr>
          <a:xfrm>
            <a:off x="0" y="3068960"/>
            <a:ext cx="4535488" cy="378904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sng" strike="noStrike" kern="1200" cap="none" spc="0" normalizeH="0" baseline="0" noProof="0" dirty="0" smtClean="0">
                <a:ln>
                  <a:noFill/>
                </a:ln>
                <a:solidFill>
                  <a:srgbClr val="FF0000"/>
                </a:solidFill>
                <a:effectLst/>
                <a:uLnTx/>
                <a:uFillTx/>
                <a:latin typeface="+mj-lt"/>
                <a:ea typeface="+mj-ea"/>
                <a:cs typeface="+mj-cs"/>
              </a:rPr>
              <a:t>Days</a:t>
            </a:r>
            <a:r>
              <a:rPr kumimoji="0" lang="en-US" sz="4400" b="1" i="0" u="sng" strike="noStrike" kern="1200" cap="none" spc="0" normalizeH="0" noProof="0" dirty="0" smtClean="0">
                <a:ln>
                  <a:noFill/>
                </a:ln>
                <a:solidFill>
                  <a:srgbClr val="FF0000"/>
                </a:solidFill>
                <a:effectLst/>
                <a:uLnTx/>
                <a:uFillTx/>
                <a:latin typeface="+mj-lt"/>
                <a:ea typeface="+mj-ea"/>
                <a:cs typeface="+mj-cs"/>
              </a:rPr>
              <a:t> of the week:</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baseline="0" dirty="0" smtClean="0">
                <a:latin typeface="+mj-lt"/>
                <a:ea typeface="+mj-ea"/>
                <a:cs typeface="+mj-cs"/>
              </a:rPr>
              <a:t>Monday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smtClean="0">
                <a:ln>
                  <a:noFill/>
                </a:ln>
                <a:solidFill>
                  <a:schemeClr val="tx1"/>
                </a:solidFill>
                <a:effectLst/>
                <a:uLnTx/>
                <a:uFillTx/>
                <a:latin typeface="+mj-lt"/>
                <a:ea typeface="+mj-ea"/>
                <a:cs typeface="+mj-cs"/>
              </a:rPr>
              <a:t>Tuesday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baseline="0" dirty="0" smtClean="0">
                <a:latin typeface="+mj-lt"/>
                <a:ea typeface="+mj-ea"/>
                <a:cs typeface="+mj-cs"/>
              </a:rPr>
              <a:t>Wednesday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smtClean="0">
                <a:ln>
                  <a:noFill/>
                </a:ln>
                <a:solidFill>
                  <a:schemeClr val="tx1"/>
                </a:solidFill>
                <a:effectLst/>
                <a:uLnTx/>
                <a:uFillTx/>
                <a:latin typeface="+mj-lt"/>
                <a:ea typeface="+mj-ea"/>
                <a:cs typeface="+mj-cs"/>
              </a:rPr>
              <a:t>Thursday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baseline="0" dirty="0" smtClean="0">
                <a:latin typeface="+mj-lt"/>
                <a:ea typeface="+mj-ea"/>
                <a:cs typeface="+mj-cs"/>
              </a:rPr>
              <a:t>Friday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noProof="0" dirty="0" smtClean="0">
                <a:ln>
                  <a:noFill/>
                </a:ln>
                <a:solidFill>
                  <a:schemeClr val="tx1"/>
                </a:solidFill>
                <a:effectLst/>
                <a:uLnTx/>
                <a:uFillTx/>
                <a:latin typeface="+mj-lt"/>
                <a:ea typeface="+mj-ea"/>
                <a:cs typeface="+mj-cs"/>
              </a:rPr>
              <a:t>Saturday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b="1" baseline="0" dirty="0" smtClean="0">
                <a:latin typeface="+mj-lt"/>
                <a:ea typeface="+mj-ea"/>
                <a:cs typeface="+mj-cs"/>
              </a:rPr>
              <a:t>Sunday</a:t>
            </a:r>
            <a:endParaRPr kumimoji="0" lang="ru-RU" sz="4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wheel spokes="8"/>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188640"/>
            <a:ext cx="9144000" cy="923330"/>
          </a:xfrm>
          <a:prstGeom prst="rect">
            <a:avLst/>
          </a:prstGeom>
          <a:noFill/>
        </p:spPr>
        <p:txBody>
          <a:bodyPr wrap="square" lIns="91440" tIns="45720" rIns="91440" bIns="45720">
            <a:spAutoFit/>
          </a:bodyPr>
          <a:lstStyle/>
          <a:p>
            <a:pPr algn="ctr"/>
            <a:r>
              <a:rPr lang="en-US" sz="54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rPr>
              <a:t>I liked to:</a:t>
            </a:r>
            <a:endParaRPr lang="en-US" sz="54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Arial Black" pitchFamily="34" charset="0"/>
            </a:endParaRPr>
          </a:p>
        </p:txBody>
      </p:sp>
      <p:sp>
        <p:nvSpPr>
          <p:cNvPr id="3" name="Прямоугольник 2"/>
          <p:cNvSpPr/>
          <p:nvPr/>
        </p:nvSpPr>
        <p:spPr>
          <a:xfrm>
            <a:off x="0" y="1412776"/>
            <a:ext cx="9144000" cy="5078313"/>
          </a:xfrm>
          <a:prstGeom prst="rect">
            <a:avLst/>
          </a:prstGeom>
          <a:noFill/>
        </p:spPr>
        <p:txBody>
          <a:bodyPr wrap="square" lIns="91440" tIns="45720" rIns="91440" bIns="45720">
            <a:spAutoFit/>
          </a:bodyPr>
          <a:lstStyle/>
          <a:p>
            <a:pPr algn="ctr">
              <a:buFont typeface="Arial" pitchFamily="34" charset="0"/>
              <a:buChar char="•"/>
            </a:pP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play</a:t>
            </a:r>
          </a:p>
          <a:p>
            <a:pPr algn="ctr">
              <a:buFont typeface="Arial" pitchFamily="34" charset="0"/>
              <a:buChar char="•"/>
            </a:pP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sing</a:t>
            </a:r>
          </a:p>
          <a:p>
            <a:pPr algn="ctr">
              <a:buFont typeface="Arial" pitchFamily="34" charset="0"/>
              <a:buChar char="•"/>
            </a:pP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watch</a:t>
            </a:r>
          </a:p>
          <a:p>
            <a:pPr algn="ctr">
              <a:buFont typeface="Arial" pitchFamily="34" charset="0"/>
              <a:buChar char="•"/>
            </a:pP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run</a:t>
            </a:r>
          </a:p>
          <a:p>
            <a:pPr algn="ctr">
              <a:buFont typeface="Arial" pitchFamily="34" charset="0"/>
              <a:buChar char="•"/>
            </a:pP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5400" b="1"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make exercises</a:t>
            </a:r>
          </a:p>
          <a:p>
            <a:pPr algn="ctr">
              <a:buFont typeface="Arial" pitchFamily="34" charset="0"/>
              <a:buChar char="•"/>
            </a:pP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 </a:t>
            </a:r>
            <a:r>
              <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rPr>
              <a:t>describe pictures</a:t>
            </a:r>
            <a:endParaRPr lang="en-US" sz="5400" b="1" cap="none" spc="300" dirty="0" smtClean="0">
              <a:ln w="11430" cmpd="sng">
                <a:solidFill>
                  <a:schemeClr val="accent1">
                    <a:tint val="10000"/>
                  </a:schemeClr>
                </a:solidFill>
                <a:prstDash val="solid"/>
                <a:miter lim="800000"/>
              </a:ln>
              <a:effectLst>
                <a:glow rad="45500">
                  <a:schemeClr val="accent1">
                    <a:satMod val="220000"/>
                    <a:alpha val="35000"/>
                  </a:schemeClr>
                </a:glow>
              </a:effectLst>
              <a:latin typeface="Arial Black" pitchFamily="34" charset="0"/>
            </a:endParaRPr>
          </a:p>
        </p:txBody>
      </p:sp>
    </p:spTree>
  </p:cSld>
  <p:clrMapOvr>
    <a:masterClrMapping/>
  </p:clrMapOvr>
  <p:transition>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http://www.cidso.org/sites/default/files/images/featured_images/thank-you.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animalia-life.com/data_images/cat/cat7.jpg"/>
          <p:cNvPicPr>
            <a:picLocks noChangeAspect="1" noChangeArrowheads="1"/>
          </p:cNvPicPr>
          <p:nvPr/>
        </p:nvPicPr>
        <p:blipFill>
          <a:blip r:embed="rId2" cstate="print"/>
          <a:srcRect/>
          <a:stretch>
            <a:fillRect/>
          </a:stretch>
        </p:blipFill>
        <p:spPr bwMode="auto">
          <a:xfrm>
            <a:off x="0" y="0"/>
            <a:ext cx="9144000" cy="6866136"/>
          </a:xfrm>
          <a:prstGeom prst="rect">
            <a:avLst/>
          </a:prstGeom>
          <a:noFill/>
        </p:spPr>
      </p:pic>
    </p:spTree>
  </p:cSld>
  <p:clrMapOvr>
    <a:masterClrMapping/>
  </p:clrMapOvr>
  <p:transition>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explosion.com/wp-content/uploads/2014/12/813.jpg"/>
          <p:cNvPicPr>
            <a:picLocks noChangeAspect="1" noChangeArrowheads="1"/>
          </p:cNvPicPr>
          <p:nvPr/>
        </p:nvPicPr>
        <p:blipFill>
          <a:blip r:embed="rId2" cstate="print"/>
          <a:srcRect/>
          <a:stretch>
            <a:fillRect/>
          </a:stretch>
        </p:blipFill>
        <p:spPr bwMode="auto">
          <a:xfrm>
            <a:off x="0" y="0"/>
            <a:ext cx="9147616" cy="6858000"/>
          </a:xfrm>
          <a:prstGeom prst="rect">
            <a:avLst/>
          </a:prstGeom>
          <a:noFill/>
        </p:spPr>
      </p:pic>
    </p:spTree>
  </p:cSld>
  <p:clrMapOvr>
    <a:masterClrMapping/>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ate.nj.us/dep/fgw/images/wildlife/fox_gl.jpg"/>
          <p:cNvPicPr>
            <a:picLocks noChangeAspect="1" noChangeArrowheads="1"/>
          </p:cNvPicPr>
          <p:nvPr/>
        </p:nvPicPr>
        <p:blipFill>
          <a:blip r:embed="rId2" cstate="print"/>
          <a:srcRect/>
          <a:stretch>
            <a:fillRect/>
          </a:stretch>
        </p:blipFill>
        <p:spPr bwMode="auto">
          <a:xfrm>
            <a:off x="0" y="-1"/>
            <a:ext cx="9144000" cy="6962437"/>
          </a:xfrm>
          <a:prstGeom prst="rect">
            <a:avLst/>
          </a:prstGeom>
          <a:noFill/>
        </p:spPr>
      </p:pic>
    </p:spTree>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http://i.telegraph.co.uk/multimedia/archive/02369/croc_2369159b.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Tree>
  </p:cSld>
  <p:clrMapOvr>
    <a:masterClrMapping/>
  </p:clrMapOvr>
  <p:transition>
    <p:wheel spokes="2"/>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TotalTime>
  <Words>283</Words>
  <Application>Microsoft Office PowerPoint</Application>
  <PresentationFormat>Экран (4:3)</PresentationFormat>
  <Paragraphs>134</Paragraphs>
  <Slides>52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THE WORLD AROUND US</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1) Who is grey in this picture?  2) Who can swim in this picture?  3) What colour is the bear in this picture?  4) Who can fly in this picture?  5)  What colour is the fox in this picture?  6) What colour is the monkey in this picture? 7) Who is sitting next to the bear and the fox?  8) What other animal is near the lion?  </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Seasons: winter spring summer autumn</vt:lpstr>
      <vt:lpstr>Слайд 51</vt:lpstr>
      <vt:lpstr>Слайд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Администратор</dc:creator>
  <cp:lastModifiedBy>Администратор</cp:lastModifiedBy>
  <cp:revision>23</cp:revision>
  <dcterms:created xsi:type="dcterms:W3CDTF">2015-04-19T11:10:20Z</dcterms:created>
  <dcterms:modified xsi:type="dcterms:W3CDTF">2015-04-19T12:38:38Z</dcterms:modified>
</cp:coreProperties>
</file>